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64" r:id="rId4"/>
    <p:sldId id="258" r:id="rId5"/>
    <p:sldId id="259" r:id="rId6"/>
    <p:sldId id="260" r:id="rId7"/>
    <p:sldId id="261" r:id="rId8"/>
    <p:sldId id="268" r:id="rId9"/>
    <p:sldId id="269" r:id="rId10"/>
    <p:sldId id="270" r:id="rId11"/>
    <p:sldId id="271" r:id="rId12"/>
    <p:sldId id="263" r:id="rId13"/>
  </p:sldIdLst>
  <p:sldSz cx="14630400" cy="8229600"/>
  <p:notesSz cx="8229600" cy="14630400"/>
  <p:embeddedFontLst>
    <p:embeddedFont>
      <p:font typeface="Cabin" panose="020B0604020202020204" charset="0"/>
      <p:regular r:id="rId15"/>
    </p:embeddedFont>
    <p:embeddedFont>
      <p:font typeface="Fira Sans" panose="020B0503050000020004" pitchFamily="34" charset="0"/>
      <p:regular r:id="rId16"/>
      <p:bold r:id="rId17"/>
      <p:italic r:id="rId18"/>
      <p:boldItalic r:id="rId19"/>
    </p:embeddedFont>
    <p:embeddedFont>
      <p:font typeface="Inconsolata Bold" pitchFamily="1" charset="0"/>
      <p:bold r:id="rId20"/>
    </p:embeddedFont>
    <p:embeddedFont>
      <p:font typeface="Unbounded" panose="020B0604020202020204" charset="-52"/>
      <p:regular r:id="rId21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12836"/>
    <a:srgbClr val="172C51"/>
    <a:srgbClr val="F94CAF"/>
    <a:srgbClr val="0D0A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68703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F46012-3D16-145B-CCD7-63994C1FBE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7FA0125-3E48-18E4-986D-3C5435E94F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0989B0A-E962-FCDA-FD02-4A400DB2A7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46CDC7-89FD-0591-8698-4FD94DE3A4C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6293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33782" y="858083"/>
            <a:ext cx="7676436" cy="4254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6700"/>
              </a:lnSpc>
              <a:buNone/>
            </a:pPr>
            <a:endParaRPr lang="en-US" sz="535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269150-6FDE-6694-A427-E01F04178CFE}"/>
              </a:ext>
            </a:extLst>
          </p:cNvPr>
          <p:cNvSpPr txBox="1"/>
          <p:nvPr/>
        </p:nvSpPr>
        <p:spPr>
          <a:xfrm>
            <a:off x="2475571" y="2454119"/>
            <a:ext cx="9166302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400" dirty="0">
                <a:solidFill>
                  <a:schemeClr val="bg1"/>
                </a:solidFill>
                <a:latin typeface="Unbounded" panose="020B0604020202020204" charset="-52"/>
              </a:rPr>
              <a:t> «Проект по созданию модели для оптимизации маршрутов с учетом расстояния, времени в пути и потребления топлива с использованием современных языков программирования»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E8E35A-E5C9-DDBB-A2A1-314B5421D312}"/>
              </a:ext>
            </a:extLst>
          </p:cNvPr>
          <p:cNvSpPr txBox="1"/>
          <p:nvPr/>
        </p:nvSpPr>
        <p:spPr>
          <a:xfrm>
            <a:off x="2213517" y="264946"/>
            <a:ext cx="969041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solidFill>
                  <a:schemeClr val="bg1"/>
                </a:solidFill>
              </a:rPr>
              <a:t>Федеральное государственное бюджетное образовательное учреждение</a:t>
            </a:r>
          </a:p>
          <a:p>
            <a:pPr algn="ctr"/>
            <a:r>
              <a:rPr lang="ru-RU" sz="2000" dirty="0">
                <a:solidFill>
                  <a:schemeClr val="bg1"/>
                </a:solidFill>
              </a:rPr>
              <a:t> высшего образования </a:t>
            </a:r>
          </a:p>
          <a:p>
            <a:pPr algn="ctr"/>
            <a:r>
              <a:rPr lang="ru-RU" sz="2000" dirty="0">
                <a:solidFill>
                  <a:schemeClr val="bg1"/>
                </a:solidFill>
              </a:rPr>
              <a:t>«Казанский национальный исследовательский технический университет </a:t>
            </a:r>
          </a:p>
          <a:p>
            <a:pPr algn="ctr"/>
            <a:r>
              <a:rPr lang="ru-RU" sz="2000" dirty="0">
                <a:solidFill>
                  <a:schemeClr val="bg1"/>
                </a:solidFill>
              </a:rPr>
              <a:t>им. А.Н. Туполева-КАИ»</a:t>
            </a: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7669945C-7025-0448-639C-DB08A9B0CCBE}"/>
              </a:ext>
            </a:extLst>
          </p:cNvPr>
          <p:cNvSpPr/>
          <p:nvPr/>
        </p:nvSpPr>
        <p:spPr>
          <a:xfrm>
            <a:off x="11903927" y="7724903"/>
            <a:ext cx="2631688" cy="479502"/>
          </a:xfrm>
          <a:prstGeom prst="rect">
            <a:avLst/>
          </a:prstGeom>
          <a:solidFill>
            <a:srgbClr val="0D0A2C"/>
          </a:solidFill>
          <a:ln>
            <a:solidFill>
              <a:srgbClr val="0D0A2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BE3AF8A-97A3-10D6-D019-CB4C887B2C90}"/>
              </a:ext>
            </a:extLst>
          </p:cNvPr>
          <p:cNvSpPr txBox="1"/>
          <p:nvPr/>
        </p:nvSpPr>
        <p:spPr>
          <a:xfrm>
            <a:off x="8597590" y="4936676"/>
            <a:ext cx="608856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Выполнил: Ученик 10 «И» Хамидуллин. Э. Д</a:t>
            </a:r>
          </a:p>
          <a:p>
            <a:r>
              <a:rPr lang="ru-RU" sz="2400" dirty="0">
                <a:solidFill>
                  <a:schemeClr val="bg1"/>
                </a:solidFill>
              </a:rPr>
              <a:t>Руководитель проекта: Филиппов  Т.А</a:t>
            </a:r>
          </a:p>
          <a:p>
            <a:r>
              <a:rPr lang="ru-RU" sz="2400" dirty="0">
                <a:solidFill>
                  <a:schemeClr val="bg1"/>
                </a:solidFill>
              </a:rPr>
              <a:t>Научный консультант: Филиппов  Т.А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3D56601-5A19-749E-4C10-6FF1CFBF9A91}"/>
              </a:ext>
            </a:extLst>
          </p:cNvPr>
          <p:cNvSpPr txBox="1"/>
          <p:nvPr/>
        </p:nvSpPr>
        <p:spPr>
          <a:xfrm>
            <a:off x="3827141" y="7564544"/>
            <a:ext cx="69761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>
                <a:solidFill>
                  <a:schemeClr val="bg1"/>
                </a:solidFill>
                <a:latin typeface="Unbounded" panose="020B0604020202020204" charset="-52"/>
                <a:cs typeface="Times New Roman" panose="02020603050405020304" pitchFamily="18" charset="0"/>
              </a:rPr>
              <a:t>Казань 2024г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66E370-445B-10AC-9738-8B58C5D1E2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63DB3F27-D4CF-358D-19ED-54189B1C0F12}"/>
              </a:ext>
            </a:extLst>
          </p:cNvPr>
          <p:cNvSpPr/>
          <p:nvPr/>
        </p:nvSpPr>
        <p:spPr>
          <a:xfrm>
            <a:off x="475306" y="196334"/>
            <a:ext cx="7844552" cy="5139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00"/>
              </a:lnSpc>
              <a:buNone/>
            </a:pPr>
            <a:r>
              <a:rPr lang="en-US" sz="320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Практическая реализация проекта</a:t>
            </a:r>
            <a:endParaRPr lang="en-US" sz="3200" dirty="0"/>
          </a:p>
        </p:txBody>
      </p:sp>
      <p:pic>
        <p:nvPicPr>
          <p:cNvPr id="4" name="Рисунок 3" descr="Изображение выглядит как зарисовка, рисунок, дерево, черно-белый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1D9BDA69-6538-CC8C-8464-56051155F5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436" y="1438508"/>
            <a:ext cx="5622724" cy="3552341"/>
          </a:xfrm>
          <a:prstGeom prst="rect">
            <a:avLst/>
          </a:prstGeom>
        </p:spPr>
      </p:pic>
      <p:sp>
        <p:nvSpPr>
          <p:cNvPr id="5" name="Text 0">
            <a:extLst>
              <a:ext uri="{FF2B5EF4-FFF2-40B4-BE49-F238E27FC236}">
                <a16:creationId xmlns:a16="http://schemas.microsoft.com/office/drawing/2014/main" id="{967C822A-A4E6-56FB-5CA7-5809C0060ADD}"/>
              </a:ext>
            </a:extLst>
          </p:cNvPr>
          <p:cNvSpPr/>
          <p:nvPr/>
        </p:nvSpPr>
        <p:spPr>
          <a:xfrm>
            <a:off x="575667" y="817421"/>
            <a:ext cx="7844552" cy="5139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00"/>
              </a:lnSpc>
              <a:buNone/>
            </a:pPr>
            <a:r>
              <a:rPr lang="ru-RU" sz="320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До оптимизации</a:t>
            </a:r>
            <a:endParaRPr lang="en-US" sz="3200" dirty="0"/>
          </a:p>
        </p:txBody>
      </p:sp>
      <p:sp>
        <p:nvSpPr>
          <p:cNvPr id="6" name="Прямоугольник: скругленные углы 5">
            <a:extLst>
              <a:ext uri="{FF2B5EF4-FFF2-40B4-BE49-F238E27FC236}">
                <a16:creationId xmlns:a16="http://schemas.microsoft.com/office/drawing/2014/main" id="{09671372-DCBE-45A2-151F-0444AF31E993}"/>
              </a:ext>
            </a:extLst>
          </p:cNvPr>
          <p:cNvSpPr/>
          <p:nvPr/>
        </p:nvSpPr>
        <p:spPr>
          <a:xfrm>
            <a:off x="12612029" y="7237141"/>
            <a:ext cx="1918010" cy="914400"/>
          </a:xfrm>
          <a:prstGeom prst="roundRect">
            <a:avLst/>
          </a:prstGeom>
          <a:solidFill>
            <a:srgbClr val="112836"/>
          </a:solidFill>
          <a:ln>
            <a:solidFill>
              <a:srgbClr val="1128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pic>
        <p:nvPicPr>
          <p:cNvPr id="10" name="Рисунок 9" descr="Изображение выглядит как снимок экрана, текст, шаблон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9EE2E32E-4D7A-ADD8-6FA8-371CDC05E3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6360" y="1276967"/>
            <a:ext cx="8453679" cy="4471331"/>
          </a:xfrm>
          <a:prstGeom prst="rect">
            <a:avLst/>
          </a:prstGeom>
        </p:spPr>
      </p:pic>
      <p:sp>
        <p:nvSpPr>
          <p:cNvPr id="11" name="Text 0">
            <a:extLst>
              <a:ext uri="{FF2B5EF4-FFF2-40B4-BE49-F238E27FC236}">
                <a16:creationId xmlns:a16="http://schemas.microsoft.com/office/drawing/2014/main" id="{011BA91F-5756-0869-E3EE-53D224BF2F19}"/>
              </a:ext>
            </a:extLst>
          </p:cNvPr>
          <p:cNvSpPr/>
          <p:nvPr/>
        </p:nvSpPr>
        <p:spPr>
          <a:xfrm>
            <a:off x="6685487" y="762974"/>
            <a:ext cx="7844552" cy="5139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00"/>
              </a:lnSpc>
              <a:buNone/>
            </a:pPr>
            <a:r>
              <a:rPr lang="ru-RU" sz="320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После оптимизации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783128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 descr="Изображение выглядит как текст, снимок экрана, Шрифт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45FEBC9F-1160-034A-A4B5-786D4DB111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330" y="2289591"/>
            <a:ext cx="4915586" cy="2410161"/>
          </a:xfrm>
          <a:prstGeom prst="rect">
            <a:avLst/>
          </a:prstGeom>
        </p:spPr>
      </p:pic>
      <p:pic>
        <p:nvPicPr>
          <p:cNvPr id="7" name="Рисунок 6" descr="Изображение выглядит как снимок экрана, Мультимедийное программное обеспечение, программное обеспечение, текст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058F2214-99DC-2CA6-B2EC-F1E6171293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9773" y="1148574"/>
            <a:ext cx="8797297" cy="4692197"/>
          </a:xfrm>
          <a:prstGeom prst="rect">
            <a:avLst/>
          </a:prstGeom>
        </p:spPr>
      </p:pic>
      <p:sp>
        <p:nvSpPr>
          <p:cNvPr id="10" name="Text 0">
            <a:extLst>
              <a:ext uri="{FF2B5EF4-FFF2-40B4-BE49-F238E27FC236}">
                <a16:creationId xmlns:a16="http://schemas.microsoft.com/office/drawing/2014/main" id="{5B7316CF-C275-4E03-EF8D-C4B5120C8481}"/>
              </a:ext>
            </a:extLst>
          </p:cNvPr>
          <p:cNvSpPr/>
          <p:nvPr/>
        </p:nvSpPr>
        <p:spPr>
          <a:xfrm>
            <a:off x="5479773" y="560424"/>
            <a:ext cx="7844552" cy="5139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00"/>
              </a:lnSpc>
              <a:buNone/>
            </a:pPr>
            <a:r>
              <a:rPr lang="ru-RU" sz="320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Матрица расстояний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5843392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430" y="11668"/>
            <a:ext cx="14630400" cy="221444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9958" y="2701528"/>
            <a:ext cx="13390483" cy="10420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100"/>
              </a:lnSpc>
              <a:buNone/>
            </a:pPr>
            <a:r>
              <a:rPr lang="en-US" sz="32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Заключение и дальнейшие перспективы развития проекта</a:t>
            </a:r>
            <a:endParaRPr lang="en-US" sz="3250" dirty="0"/>
          </a:p>
        </p:txBody>
      </p:sp>
      <p:sp>
        <p:nvSpPr>
          <p:cNvPr id="4" name="Text 1"/>
          <p:cNvSpPr/>
          <p:nvPr/>
        </p:nvSpPr>
        <p:spPr>
          <a:xfrm>
            <a:off x="619958" y="4009192"/>
            <a:ext cx="13390483" cy="283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00"/>
              </a:lnSpc>
              <a:buNone/>
            </a:pPr>
            <a:r>
              <a:rPr lang="en-US" sz="13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Данный проект предоставляет основу для создания эффективной модели оптимизации маршрутов.</a:t>
            </a:r>
            <a:endParaRPr lang="en-US" sz="1350" dirty="0"/>
          </a:p>
        </p:txBody>
      </p:sp>
      <p:sp>
        <p:nvSpPr>
          <p:cNvPr id="5" name="Shape 2"/>
          <p:cNvSpPr/>
          <p:nvPr/>
        </p:nvSpPr>
        <p:spPr>
          <a:xfrm>
            <a:off x="7303770" y="4491752"/>
            <a:ext cx="22860" cy="3253621"/>
          </a:xfrm>
          <a:prstGeom prst="roundRect">
            <a:avLst>
              <a:gd name="adj" fmla="val 116248"/>
            </a:avLst>
          </a:prstGeom>
          <a:solidFill>
            <a:srgbClr val="49606E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6" name="Shape 3"/>
          <p:cNvSpPr/>
          <p:nvPr/>
        </p:nvSpPr>
        <p:spPr>
          <a:xfrm>
            <a:off x="6518850" y="4878705"/>
            <a:ext cx="619958" cy="22860"/>
          </a:xfrm>
          <a:prstGeom prst="roundRect">
            <a:avLst>
              <a:gd name="adj" fmla="val 116248"/>
            </a:avLst>
          </a:prstGeom>
          <a:solidFill>
            <a:srgbClr val="49606E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7" name="Shape 4"/>
          <p:cNvSpPr/>
          <p:nvPr/>
        </p:nvSpPr>
        <p:spPr>
          <a:xfrm>
            <a:off x="7115949" y="4690943"/>
            <a:ext cx="398502" cy="398502"/>
          </a:xfrm>
          <a:prstGeom prst="roundRect">
            <a:avLst>
              <a:gd name="adj" fmla="val 6669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8" name="Text 5"/>
          <p:cNvSpPr/>
          <p:nvPr/>
        </p:nvSpPr>
        <p:spPr>
          <a:xfrm>
            <a:off x="7256205" y="4765119"/>
            <a:ext cx="117872" cy="2501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19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1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2792254" y="4668798"/>
            <a:ext cx="3548658" cy="260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050"/>
              </a:lnSpc>
              <a:buNone/>
            </a:pPr>
            <a:r>
              <a:rPr lang="en-US" sz="16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Расширение функционала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619958" y="5035510"/>
            <a:ext cx="5720953" cy="8501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200"/>
              </a:lnSpc>
              <a:buNone/>
            </a:pPr>
            <a:r>
              <a:rPr lang="en-US" sz="13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Включение в модель дополнительных параметров, таких как ограничения по времени, ограничения по емкости, ограничение по типу дорог, и т.д.</a:t>
            </a:r>
            <a:endParaRPr lang="en-US" sz="1350" dirty="0"/>
          </a:p>
        </p:txBody>
      </p:sp>
      <p:sp>
        <p:nvSpPr>
          <p:cNvPr id="11" name="Shape 8"/>
          <p:cNvSpPr/>
          <p:nvPr/>
        </p:nvSpPr>
        <p:spPr>
          <a:xfrm>
            <a:off x="7491591" y="5764292"/>
            <a:ext cx="619958" cy="22860"/>
          </a:xfrm>
          <a:prstGeom prst="roundRect">
            <a:avLst>
              <a:gd name="adj" fmla="val 116248"/>
            </a:avLst>
          </a:prstGeom>
          <a:solidFill>
            <a:srgbClr val="49606E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12" name="Shape 9"/>
          <p:cNvSpPr/>
          <p:nvPr/>
        </p:nvSpPr>
        <p:spPr>
          <a:xfrm>
            <a:off x="7115949" y="5576530"/>
            <a:ext cx="398502" cy="398502"/>
          </a:xfrm>
          <a:prstGeom prst="roundRect">
            <a:avLst>
              <a:gd name="adj" fmla="val 6669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13" name="Text 10"/>
          <p:cNvSpPr/>
          <p:nvPr/>
        </p:nvSpPr>
        <p:spPr>
          <a:xfrm>
            <a:off x="7216557" y="5650706"/>
            <a:ext cx="197287" cy="2501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19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2</a:t>
            </a:r>
            <a:endParaRPr lang="en-US" sz="1950" dirty="0"/>
          </a:p>
        </p:txBody>
      </p:sp>
      <p:sp>
        <p:nvSpPr>
          <p:cNvPr id="14" name="Text 11"/>
          <p:cNvSpPr/>
          <p:nvPr/>
        </p:nvSpPr>
        <p:spPr>
          <a:xfrm>
            <a:off x="8289488" y="5554385"/>
            <a:ext cx="4792742" cy="260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Интеграция с реальными системами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8289488" y="5921097"/>
            <a:ext cx="5720953" cy="8501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Интеграция модели с системами управления транспортными средствами, логистическими платформами или системами GPS-навигации.</a:t>
            </a:r>
            <a:endParaRPr lang="en-US" sz="1350" dirty="0"/>
          </a:p>
        </p:txBody>
      </p:sp>
      <p:sp>
        <p:nvSpPr>
          <p:cNvPr id="16" name="Shape 13"/>
          <p:cNvSpPr/>
          <p:nvPr/>
        </p:nvSpPr>
        <p:spPr>
          <a:xfrm>
            <a:off x="6518850" y="6638211"/>
            <a:ext cx="619958" cy="22860"/>
          </a:xfrm>
          <a:prstGeom prst="roundRect">
            <a:avLst>
              <a:gd name="adj" fmla="val 116248"/>
            </a:avLst>
          </a:prstGeom>
          <a:solidFill>
            <a:srgbClr val="49606E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17" name="Shape 14"/>
          <p:cNvSpPr/>
          <p:nvPr/>
        </p:nvSpPr>
        <p:spPr>
          <a:xfrm>
            <a:off x="7115949" y="6450449"/>
            <a:ext cx="398502" cy="398502"/>
          </a:xfrm>
          <a:prstGeom prst="roundRect">
            <a:avLst>
              <a:gd name="adj" fmla="val 6669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18" name="Text 15"/>
          <p:cNvSpPr/>
          <p:nvPr/>
        </p:nvSpPr>
        <p:spPr>
          <a:xfrm>
            <a:off x="7214652" y="6524625"/>
            <a:ext cx="201097" cy="2501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19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3</a:t>
            </a:r>
            <a:endParaRPr lang="en-US" sz="1950" dirty="0"/>
          </a:p>
        </p:txBody>
      </p:sp>
      <p:sp>
        <p:nvSpPr>
          <p:cNvPr id="19" name="Text 16"/>
          <p:cNvSpPr/>
          <p:nvPr/>
        </p:nvSpPr>
        <p:spPr>
          <a:xfrm>
            <a:off x="2006203" y="6428303"/>
            <a:ext cx="4334708" cy="260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050"/>
              </a:lnSpc>
              <a:buNone/>
            </a:pPr>
            <a:r>
              <a:rPr lang="en-US" sz="16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Повышение производительности</a:t>
            </a:r>
            <a:endParaRPr lang="en-US" sz="1600" dirty="0"/>
          </a:p>
        </p:txBody>
      </p:sp>
      <p:sp>
        <p:nvSpPr>
          <p:cNvPr id="20" name="Text 17"/>
          <p:cNvSpPr/>
          <p:nvPr/>
        </p:nvSpPr>
        <p:spPr>
          <a:xfrm>
            <a:off x="619958" y="6795016"/>
            <a:ext cx="5720953" cy="5667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200"/>
              </a:lnSpc>
              <a:buNone/>
            </a:pPr>
            <a:r>
              <a:rPr lang="en-US" sz="13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Использование оптимизированных алгоритмов и оптимизация кода для обработки больших объемов данных.</a:t>
            </a:r>
            <a:endParaRPr lang="en-US" sz="1350" dirty="0"/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CBE1A41A-93F1-4C7A-769C-03591C0A6CC2}"/>
              </a:ext>
            </a:extLst>
          </p:cNvPr>
          <p:cNvSpPr/>
          <p:nvPr/>
        </p:nvSpPr>
        <p:spPr>
          <a:xfrm>
            <a:off x="12623181" y="7170235"/>
            <a:ext cx="1884556" cy="970156"/>
          </a:xfrm>
          <a:prstGeom prst="rect">
            <a:avLst/>
          </a:prstGeom>
          <a:solidFill>
            <a:srgbClr val="112836"/>
          </a:solidFill>
          <a:ln>
            <a:solidFill>
              <a:srgbClr val="1128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99794" y="260271"/>
            <a:ext cx="7763828" cy="11599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550"/>
              </a:lnSpc>
              <a:buNone/>
            </a:pPr>
            <a:r>
              <a:rPr lang="en-US" sz="36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Введение: цели и задачи проекта</a:t>
            </a:r>
            <a:endParaRPr lang="en-US" sz="3650" dirty="0"/>
          </a:p>
        </p:txBody>
      </p:sp>
      <p:sp>
        <p:nvSpPr>
          <p:cNvPr id="4" name="Text 1"/>
          <p:cNvSpPr/>
          <p:nvPr/>
        </p:nvSpPr>
        <p:spPr>
          <a:xfrm>
            <a:off x="5486401" y="5540513"/>
            <a:ext cx="7763828" cy="16491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 4"/>
          <p:cNvSpPr/>
          <p:nvPr/>
        </p:nvSpPr>
        <p:spPr>
          <a:xfrm>
            <a:off x="940589" y="3670816"/>
            <a:ext cx="2995255" cy="2900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50"/>
              </a:lnSpc>
              <a:buNone/>
            </a:pPr>
            <a:r>
              <a:rPr lang="en-US" sz="18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Снижение издержек</a:t>
            </a:r>
            <a:endParaRPr lang="en-US" sz="1800" dirty="0"/>
          </a:p>
        </p:txBody>
      </p:sp>
      <p:sp>
        <p:nvSpPr>
          <p:cNvPr id="8" name="Text 5"/>
          <p:cNvSpPr/>
          <p:nvPr/>
        </p:nvSpPr>
        <p:spPr>
          <a:xfrm>
            <a:off x="940589" y="4079081"/>
            <a:ext cx="3142536" cy="12615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Оптимизация маршрутов помогает сократить расходы на топливо, время простоя и износ транспортных средств.</a:t>
            </a:r>
            <a:endParaRPr lang="en-US" sz="1550" dirty="0"/>
          </a:p>
        </p:txBody>
      </p:sp>
      <p:sp>
        <p:nvSpPr>
          <p:cNvPr id="11" name="Text 8"/>
          <p:cNvSpPr/>
          <p:nvPr/>
        </p:nvSpPr>
        <p:spPr>
          <a:xfrm>
            <a:off x="4921086" y="3670816"/>
            <a:ext cx="3142536" cy="5800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250"/>
              </a:lnSpc>
              <a:buNone/>
            </a:pPr>
            <a:r>
              <a:rPr lang="en-US" sz="18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Увеличение эффективности</a:t>
            </a:r>
            <a:endParaRPr lang="en-US" sz="1800" dirty="0"/>
          </a:p>
        </p:txBody>
      </p:sp>
      <p:sp>
        <p:nvSpPr>
          <p:cNvPr id="12" name="Text 9"/>
          <p:cNvSpPr/>
          <p:nvPr/>
        </p:nvSpPr>
        <p:spPr>
          <a:xfrm>
            <a:off x="4921086" y="4369118"/>
            <a:ext cx="3142536" cy="15769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Модель позволяет более эффективно планировать маршруты, оптимизируя логистические операции и повышая производительность.</a:t>
            </a:r>
            <a:endParaRPr lang="en-US" sz="1550" dirty="0"/>
          </a:p>
        </p:txBody>
      </p:sp>
      <p:sp>
        <p:nvSpPr>
          <p:cNvPr id="15" name="Text 12"/>
          <p:cNvSpPr/>
          <p:nvPr/>
        </p:nvSpPr>
        <p:spPr>
          <a:xfrm>
            <a:off x="940589" y="6365081"/>
            <a:ext cx="4060031" cy="2900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50"/>
              </a:lnSpc>
              <a:buNone/>
            </a:pPr>
            <a:r>
              <a:rPr lang="en-US" sz="18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Повышение уровня сервиса</a:t>
            </a:r>
            <a:endParaRPr lang="en-US" sz="1800" dirty="0"/>
          </a:p>
        </p:txBody>
      </p:sp>
      <p:sp>
        <p:nvSpPr>
          <p:cNvPr id="16" name="Text 13"/>
          <p:cNvSpPr/>
          <p:nvPr/>
        </p:nvSpPr>
        <p:spPr>
          <a:xfrm>
            <a:off x="940589" y="6773347"/>
            <a:ext cx="7123033" cy="6307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Точная оптимизация маршрутов позволяет обеспечить более быстрое и качественное обслуживание клиентов.</a:t>
            </a:r>
            <a:endParaRPr lang="en-US" sz="155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EC38A28-EEA6-FD87-32B5-2989465193F8}"/>
              </a:ext>
            </a:extLst>
          </p:cNvPr>
          <p:cNvSpPr txBox="1"/>
          <p:nvPr/>
        </p:nvSpPr>
        <p:spPr>
          <a:xfrm>
            <a:off x="425525" y="1528139"/>
            <a:ext cx="73152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В современном обществе актуальна оптимизация транспортных маршрутов из-за роста инфраструктуры и логистических требований. Интеллектуальные системы помогают снизить затраты и повысить эффективность, учитывая расстояние, время и расход топлива. Современные технологии позволяют анализировать данные и предлагать решения в реальном времени.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2">
            <a:extLst>
              <a:ext uri="{FF2B5EF4-FFF2-40B4-BE49-F238E27FC236}">
                <a16:creationId xmlns:a16="http://schemas.microsoft.com/office/drawing/2014/main" id="{1BF292ED-193A-5588-0D79-46EA5CB7C4B1}"/>
              </a:ext>
            </a:extLst>
          </p:cNvPr>
          <p:cNvSpPr/>
          <p:nvPr/>
        </p:nvSpPr>
        <p:spPr>
          <a:xfrm>
            <a:off x="299794" y="3287578"/>
            <a:ext cx="443627" cy="443627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4" name="Text 3">
            <a:extLst>
              <a:ext uri="{FF2B5EF4-FFF2-40B4-BE49-F238E27FC236}">
                <a16:creationId xmlns:a16="http://schemas.microsoft.com/office/drawing/2014/main" id="{A7D126EE-9BBF-CECC-88B1-9FD803644A0B}"/>
              </a:ext>
            </a:extLst>
          </p:cNvPr>
          <p:cNvSpPr/>
          <p:nvPr/>
        </p:nvSpPr>
        <p:spPr>
          <a:xfrm>
            <a:off x="456004" y="3370207"/>
            <a:ext cx="131088" cy="278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21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1</a:t>
            </a:r>
            <a:endParaRPr lang="en-US" sz="2150" dirty="0"/>
          </a:p>
        </p:txBody>
      </p:sp>
      <p:sp>
        <p:nvSpPr>
          <p:cNvPr id="5" name="Shape 6">
            <a:extLst>
              <a:ext uri="{FF2B5EF4-FFF2-40B4-BE49-F238E27FC236}">
                <a16:creationId xmlns:a16="http://schemas.microsoft.com/office/drawing/2014/main" id="{F1D94E4A-080E-9DD0-92B1-3BA371F767F5}"/>
              </a:ext>
            </a:extLst>
          </p:cNvPr>
          <p:cNvSpPr/>
          <p:nvPr/>
        </p:nvSpPr>
        <p:spPr>
          <a:xfrm>
            <a:off x="297651" y="4119574"/>
            <a:ext cx="443627" cy="443627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6" name="Text 7">
            <a:extLst>
              <a:ext uri="{FF2B5EF4-FFF2-40B4-BE49-F238E27FC236}">
                <a16:creationId xmlns:a16="http://schemas.microsoft.com/office/drawing/2014/main" id="{18AF2C64-013A-9173-A6D5-322591A0461C}"/>
              </a:ext>
            </a:extLst>
          </p:cNvPr>
          <p:cNvSpPr/>
          <p:nvPr/>
        </p:nvSpPr>
        <p:spPr>
          <a:xfrm>
            <a:off x="409689" y="4202203"/>
            <a:ext cx="219551" cy="278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21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2</a:t>
            </a:r>
            <a:endParaRPr lang="en-US" sz="2150" dirty="0"/>
          </a:p>
        </p:txBody>
      </p:sp>
      <p:sp>
        <p:nvSpPr>
          <p:cNvPr id="7" name="Shape 10">
            <a:extLst>
              <a:ext uri="{FF2B5EF4-FFF2-40B4-BE49-F238E27FC236}">
                <a16:creationId xmlns:a16="http://schemas.microsoft.com/office/drawing/2014/main" id="{8A056CE5-42F9-D84E-B691-54B6D0F075A8}"/>
              </a:ext>
            </a:extLst>
          </p:cNvPr>
          <p:cNvSpPr/>
          <p:nvPr/>
        </p:nvSpPr>
        <p:spPr>
          <a:xfrm>
            <a:off x="299794" y="4951570"/>
            <a:ext cx="443627" cy="443627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8" name="Text 11">
            <a:extLst>
              <a:ext uri="{FF2B5EF4-FFF2-40B4-BE49-F238E27FC236}">
                <a16:creationId xmlns:a16="http://schemas.microsoft.com/office/drawing/2014/main" id="{97101FA6-E970-B6A8-5CD4-D649459F860C}"/>
              </a:ext>
            </a:extLst>
          </p:cNvPr>
          <p:cNvSpPr/>
          <p:nvPr/>
        </p:nvSpPr>
        <p:spPr>
          <a:xfrm>
            <a:off x="409689" y="5034200"/>
            <a:ext cx="223718" cy="278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21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3</a:t>
            </a:r>
            <a:endParaRPr lang="en-US" sz="215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E9CCDB2-D27A-1347-3EE9-45373133ABF1}"/>
              </a:ext>
            </a:extLst>
          </p:cNvPr>
          <p:cNvSpPr txBox="1"/>
          <p:nvPr/>
        </p:nvSpPr>
        <p:spPr>
          <a:xfrm>
            <a:off x="6110869" y="3766100"/>
            <a:ext cx="73152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Актуальность: </a:t>
            </a:r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Рост перевозок и цен на топливо требует эффективной логистики. Современные технологии позволяют создавать модели, оптимизирующие маршруты и снижая затраты, время и экологический ущерб. Это важно для транспортных компаний и логистики в целом.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9F87495-A165-931D-F774-CF400B8D5F07}"/>
              </a:ext>
            </a:extLst>
          </p:cNvPr>
          <p:cNvSpPr txBox="1"/>
          <p:nvPr/>
        </p:nvSpPr>
        <p:spPr>
          <a:xfrm>
            <a:off x="1798255" y="644086"/>
            <a:ext cx="973501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Unbounded" panose="020B0604020202020204" charset="-52"/>
              </a:rPr>
              <a:t>Цель проекта — создать модель, интегрирующую данные о дорожной сети и транспортных средствах, учитывающую условия движения для оптимизации маршрутов. С помощью Python,   машинного обучения проект повышает эффективность логистики, снижая временные и финансовые затраты.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35003EF-0175-9804-5FDC-8AB0AC7AC3F9}"/>
              </a:ext>
            </a:extLst>
          </p:cNvPr>
          <p:cNvSpPr txBox="1"/>
          <p:nvPr/>
        </p:nvSpPr>
        <p:spPr>
          <a:xfrm>
            <a:off x="299794" y="2558617"/>
            <a:ext cx="149846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ru-RU" dirty="0">
              <a:solidFill>
                <a:schemeClr val="bg1"/>
              </a:solidFill>
              <a:latin typeface="Unbounded" panose="020B0604020202020204" charset="-52"/>
            </a:endParaRPr>
          </a:p>
          <a:p>
            <a:r>
              <a:rPr lang="ru-RU" dirty="0">
                <a:solidFill>
                  <a:schemeClr val="bg1"/>
                </a:solidFill>
                <a:latin typeface="Unbounded" panose="020B0604020202020204" charset="-52"/>
              </a:rPr>
              <a:t>Задачи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A8F8DD1-EF02-74C9-A8D1-D4DC18B43EB9}"/>
              </a:ext>
            </a:extLst>
          </p:cNvPr>
          <p:cNvSpPr txBox="1"/>
          <p:nvPr/>
        </p:nvSpPr>
        <p:spPr>
          <a:xfrm>
            <a:off x="-111512" y="3324726"/>
            <a:ext cx="48507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dirty="0">
                <a:solidFill>
                  <a:schemeClr val="bg1"/>
                </a:solidFill>
              </a:rPr>
              <a:t> 	Разработка модели маршрутизации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2D9A58A-3A30-0369-1C92-902324CA79D0}"/>
              </a:ext>
            </a:extLst>
          </p:cNvPr>
          <p:cNvSpPr txBox="1"/>
          <p:nvPr/>
        </p:nvSpPr>
        <p:spPr>
          <a:xfrm>
            <a:off x="-551986" y="4082427"/>
            <a:ext cx="573172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</a:rPr>
              <a:t> 	Разработка модуля расчета потребления топлива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9ED2BF2-E50B-BBAA-4980-1B3B2DC5F947}"/>
              </a:ext>
            </a:extLst>
          </p:cNvPr>
          <p:cNvSpPr txBox="1"/>
          <p:nvPr/>
        </p:nvSpPr>
        <p:spPr>
          <a:xfrm>
            <a:off x="-189571" y="4988717"/>
            <a:ext cx="49288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 	Тестирование и оптимизация модели</a:t>
            </a:r>
          </a:p>
        </p:txBody>
      </p:sp>
      <p:sp>
        <p:nvSpPr>
          <p:cNvPr id="25" name="Shape 10">
            <a:extLst>
              <a:ext uri="{FF2B5EF4-FFF2-40B4-BE49-F238E27FC236}">
                <a16:creationId xmlns:a16="http://schemas.microsoft.com/office/drawing/2014/main" id="{34958807-1F3C-B2BB-6FCF-40DF00E8A877}"/>
              </a:ext>
            </a:extLst>
          </p:cNvPr>
          <p:cNvSpPr/>
          <p:nvPr/>
        </p:nvSpPr>
        <p:spPr>
          <a:xfrm>
            <a:off x="299794" y="5850343"/>
            <a:ext cx="443627" cy="443627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26" name="Text 11">
            <a:extLst>
              <a:ext uri="{FF2B5EF4-FFF2-40B4-BE49-F238E27FC236}">
                <a16:creationId xmlns:a16="http://schemas.microsoft.com/office/drawing/2014/main" id="{6767D91A-DAB3-F65E-6256-DA9D9764D70F}"/>
              </a:ext>
            </a:extLst>
          </p:cNvPr>
          <p:cNvSpPr/>
          <p:nvPr/>
        </p:nvSpPr>
        <p:spPr>
          <a:xfrm>
            <a:off x="409689" y="5932973"/>
            <a:ext cx="223718" cy="278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2150" dirty="0">
                <a:solidFill>
                  <a:schemeClr val="bg1"/>
                </a:solidFill>
                <a:latin typeface="Unbounded" panose="020B0604020202020204" charset="-52"/>
              </a:rPr>
              <a:t>4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B23E62E-BE66-4D1C-AEE1-A1D5EDB7E395}"/>
              </a:ext>
            </a:extLst>
          </p:cNvPr>
          <p:cNvSpPr txBox="1"/>
          <p:nvPr/>
        </p:nvSpPr>
        <p:spPr>
          <a:xfrm>
            <a:off x="0" y="5887490"/>
            <a:ext cx="31446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 	Визуализация</a:t>
            </a: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7D5FF877-E7A8-ED0F-3D09-956AC98FF417}"/>
              </a:ext>
            </a:extLst>
          </p:cNvPr>
          <p:cNvSpPr/>
          <p:nvPr/>
        </p:nvSpPr>
        <p:spPr>
          <a:xfrm>
            <a:off x="12623181" y="7170235"/>
            <a:ext cx="1884556" cy="970156"/>
          </a:xfrm>
          <a:prstGeom prst="rect">
            <a:avLst/>
          </a:prstGeom>
          <a:solidFill>
            <a:srgbClr val="112836"/>
          </a:solidFill>
          <a:ln>
            <a:solidFill>
              <a:srgbClr val="1128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 dirty="0"/>
          </a:p>
        </p:txBody>
      </p:sp>
    </p:spTree>
    <p:extLst>
      <p:ext uri="{BB962C8B-B14F-4D97-AF65-F5344CB8AC3E}">
        <p14:creationId xmlns:p14="http://schemas.microsoft.com/office/powerpoint/2010/main" val="10775414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4143" y="1271349"/>
            <a:ext cx="13102114" cy="12842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050"/>
              </a:lnSpc>
              <a:buNone/>
            </a:pPr>
            <a:endParaRPr lang="en-US" sz="4000" dirty="0"/>
          </a:p>
        </p:txBody>
      </p:sp>
      <p:sp>
        <p:nvSpPr>
          <p:cNvPr id="3" name="Text 1"/>
          <p:cNvSpPr/>
          <p:nvPr/>
        </p:nvSpPr>
        <p:spPr>
          <a:xfrm>
            <a:off x="931411" y="2391646"/>
            <a:ext cx="13102114" cy="6986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Существуют различные методы оптимизации маршрутов, в том числе </a:t>
            </a:r>
            <a:r>
              <a:rPr lang="ru-RU" sz="1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эвристические алгоритмы </a:t>
            </a:r>
            <a:r>
              <a:rPr lang="en-US" sz="1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и алгоритмы муравьиной колонии.</a:t>
            </a:r>
            <a:endParaRPr lang="en-US" sz="1700" dirty="0"/>
          </a:p>
        </p:txBody>
      </p:sp>
      <p:sp>
        <p:nvSpPr>
          <p:cNvPr id="4" name="Text 2"/>
          <p:cNvSpPr/>
          <p:nvPr/>
        </p:nvSpPr>
        <p:spPr>
          <a:xfrm>
            <a:off x="824885" y="3901284"/>
            <a:ext cx="4011692" cy="6422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endParaRPr lang="en-US" sz="2000" dirty="0"/>
          </a:p>
        </p:txBody>
      </p:sp>
      <p:sp>
        <p:nvSpPr>
          <p:cNvPr id="5" name="Text 3"/>
          <p:cNvSpPr/>
          <p:nvPr/>
        </p:nvSpPr>
        <p:spPr>
          <a:xfrm>
            <a:off x="609896" y="4261352"/>
            <a:ext cx="4011692" cy="223314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ru-RU" sz="1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Эвристический метод нахождения решения, когда значения расставляются в матрице решений начиная с наиболее дешевого плеча поставки и далее по </a:t>
            </a:r>
            <a:r>
              <a:rPr lang="ru-RU" sz="17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по-рядку</a:t>
            </a:r>
            <a:r>
              <a:rPr lang="ru-RU" sz="1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увеличения стоимости перевозки (предварительное решение)</a:t>
            </a:r>
          </a:p>
        </p:txBody>
      </p:sp>
      <p:sp>
        <p:nvSpPr>
          <p:cNvPr id="6" name="Text 4"/>
          <p:cNvSpPr/>
          <p:nvPr/>
        </p:nvSpPr>
        <p:spPr>
          <a:xfrm>
            <a:off x="5348905" y="3988462"/>
            <a:ext cx="5156788" cy="4521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ru-RU" sz="20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Метаэвристические алгоритмы</a:t>
            </a:r>
            <a:endParaRPr lang="en-US" sz="2000" dirty="0"/>
          </a:p>
        </p:txBody>
      </p:sp>
      <p:sp>
        <p:nvSpPr>
          <p:cNvPr id="7" name="Text 5"/>
          <p:cNvSpPr/>
          <p:nvPr/>
        </p:nvSpPr>
        <p:spPr>
          <a:xfrm>
            <a:off x="5376883" y="4440637"/>
            <a:ext cx="4011692" cy="1397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Более сложный метод, но может находить более точные решения, имитируя естественный процесс эволюции.</a:t>
            </a:r>
            <a:endParaRPr lang="en-US" sz="1700" dirty="0"/>
          </a:p>
        </p:txBody>
      </p:sp>
      <p:sp>
        <p:nvSpPr>
          <p:cNvPr id="8" name="Text 6"/>
          <p:cNvSpPr/>
          <p:nvPr/>
        </p:nvSpPr>
        <p:spPr>
          <a:xfrm>
            <a:off x="10602941" y="3949043"/>
            <a:ext cx="4011692" cy="6422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Алгоритмы муравьиной колонии</a:t>
            </a:r>
            <a:endParaRPr lang="en-US" sz="2000" dirty="0"/>
          </a:p>
        </p:txBody>
      </p:sp>
      <p:sp>
        <p:nvSpPr>
          <p:cNvPr id="9" name="Text 7"/>
          <p:cNvSpPr/>
          <p:nvPr/>
        </p:nvSpPr>
        <p:spPr>
          <a:xfrm>
            <a:off x="10505693" y="4694039"/>
            <a:ext cx="4011692" cy="17466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Основаны на поведении муравьев, которые ищут кратчайший путь к источнику пищи. Этот метод может обеспечивать более эффективные решения для сложных задач.</a:t>
            </a:r>
            <a:endParaRPr lang="en-US" sz="17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F47F25-E7EB-47D8-B2C9-3138A66F8A2B}"/>
              </a:ext>
            </a:extLst>
          </p:cNvPr>
          <p:cNvSpPr txBox="1"/>
          <p:nvPr/>
        </p:nvSpPr>
        <p:spPr>
          <a:xfrm>
            <a:off x="764143" y="1497954"/>
            <a:ext cx="73152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Unbounded" panose="020B0604020202020204" charset="-52"/>
              </a:rPr>
              <a:t>Обзор существующих методов оптимизации маршрутов.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95EC920-2255-56D1-5823-900CE7707EA1}"/>
              </a:ext>
            </a:extLst>
          </p:cNvPr>
          <p:cNvSpPr txBox="1"/>
          <p:nvPr/>
        </p:nvSpPr>
        <p:spPr>
          <a:xfrm>
            <a:off x="105755" y="3960318"/>
            <a:ext cx="527965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solidFill>
                  <a:schemeClr val="bg1"/>
                </a:solidFill>
                <a:latin typeface="Unbounded" panose="020B0604020202020204" charset="-52"/>
              </a:rPr>
              <a:t>Метод минимальных тарифов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76E0FC6E-8082-B39C-1740-0F5E3EB2338A}"/>
              </a:ext>
            </a:extLst>
          </p:cNvPr>
          <p:cNvSpPr/>
          <p:nvPr/>
        </p:nvSpPr>
        <p:spPr>
          <a:xfrm>
            <a:off x="12623181" y="7170235"/>
            <a:ext cx="1884556" cy="970156"/>
          </a:xfrm>
          <a:prstGeom prst="rect">
            <a:avLst/>
          </a:prstGeom>
          <a:solidFill>
            <a:srgbClr val="112836"/>
          </a:solidFill>
          <a:ln>
            <a:solidFill>
              <a:srgbClr val="1128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1164" y="947023"/>
            <a:ext cx="7661672" cy="18684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900"/>
              </a:lnSpc>
              <a:buNone/>
            </a:pPr>
            <a:r>
              <a:rPr lang="en-US" sz="39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Современные языки программирования для создания модели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741164" y="3133011"/>
            <a:ext cx="7661672" cy="6777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Для реализации модели будут использованы современные языки программирования, такие как Python </a:t>
            </a:r>
            <a:r>
              <a:rPr lang="ru-RU" sz="16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.</a:t>
            </a:r>
            <a:endParaRPr lang="en-US" sz="1650" dirty="0"/>
          </a:p>
        </p:txBody>
      </p:sp>
      <p:sp>
        <p:nvSpPr>
          <p:cNvPr id="5" name="Shape 2"/>
          <p:cNvSpPr/>
          <p:nvPr/>
        </p:nvSpPr>
        <p:spPr>
          <a:xfrm>
            <a:off x="741164" y="4048839"/>
            <a:ext cx="3724989" cy="3233738"/>
          </a:xfrm>
          <a:prstGeom prst="roundRect">
            <a:avLst>
              <a:gd name="adj" fmla="val 982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6" name="Text 3"/>
          <p:cNvSpPr/>
          <p:nvPr/>
        </p:nvSpPr>
        <p:spPr>
          <a:xfrm>
            <a:off x="952857" y="4260533"/>
            <a:ext cx="2491264" cy="311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9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Python</a:t>
            </a:r>
            <a:endParaRPr lang="en-US" sz="1950" dirty="0"/>
          </a:p>
        </p:txBody>
      </p:sp>
      <p:sp>
        <p:nvSpPr>
          <p:cNvPr id="7" name="Text 4"/>
          <p:cNvSpPr/>
          <p:nvPr/>
        </p:nvSpPr>
        <p:spPr>
          <a:xfrm>
            <a:off x="952857" y="4698921"/>
            <a:ext cx="3301603" cy="23719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Python обладает обширными библиотеками для машинного обучения и анализа данных, что делает его идеальным выбором для создания моделей оптимизации маршрутов.</a:t>
            </a:r>
            <a:endParaRPr lang="en-US" sz="16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1623" y="473750"/>
            <a:ext cx="7244120" cy="5055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950"/>
              </a:lnSpc>
              <a:buNone/>
            </a:pPr>
            <a:r>
              <a:rPr lang="en-US" sz="31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Vehicle Routing Problems, VRP</a:t>
            </a:r>
            <a:endParaRPr lang="en-US" sz="3150" dirty="0"/>
          </a:p>
        </p:txBody>
      </p:sp>
      <p:sp>
        <p:nvSpPr>
          <p:cNvPr id="4" name="Text 1"/>
          <p:cNvSpPr/>
          <p:nvPr/>
        </p:nvSpPr>
        <p:spPr>
          <a:xfrm>
            <a:off x="601623" y="1237059"/>
            <a:ext cx="7940754" cy="8251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50"/>
              </a:lnSpc>
              <a:buNone/>
            </a:pPr>
            <a:r>
              <a:rPr lang="en-US" sz="13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Задача маршрутизации транспортных средств (VRP) - это классическая проблема оптимизации, которая включает в себя определение оптимальных маршрутов для флота транспортных средств для обслуживания набора клиентов.</a:t>
            </a:r>
            <a:endParaRPr lang="en-US" sz="13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623" y="2255520"/>
            <a:ext cx="859393" cy="1375053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718786" y="2427327"/>
            <a:ext cx="2022277" cy="2527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Простой VRP</a:t>
            </a:r>
            <a:endParaRPr lang="en-US" sz="1550" dirty="0"/>
          </a:p>
        </p:txBody>
      </p:sp>
      <p:sp>
        <p:nvSpPr>
          <p:cNvPr id="7" name="Text 3"/>
          <p:cNvSpPr/>
          <p:nvPr/>
        </p:nvSpPr>
        <p:spPr>
          <a:xfrm>
            <a:off x="1718786" y="2783205"/>
            <a:ext cx="6823591" cy="5500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Все транспортные средства выезжают из одного депо и возвращаются туда же после завершения маршрута.</a:t>
            </a:r>
            <a:endParaRPr lang="en-US" sz="13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623" y="3630573"/>
            <a:ext cx="859393" cy="1375053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1718786" y="3802380"/>
            <a:ext cx="3071455" cy="2527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VRP с несколькими депо</a:t>
            </a:r>
            <a:endParaRPr lang="en-US" sz="1550" dirty="0"/>
          </a:p>
        </p:txBody>
      </p:sp>
      <p:sp>
        <p:nvSpPr>
          <p:cNvPr id="10" name="Text 5"/>
          <p:cNvSpPr/>
          <p:nvPr/>
        </p:nvSpPr>
        <p:spPr>
          <a:xfrm>
            <a:off x="1718786" y="4158258"/>
            <a:ext cx="6823591" cy="5500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Транспортные средства могут выезжать из разных депо и возвращаться в любое из них.</a:t>
            </a:r>
            <a:endParaRPr lang="en-US" sz="13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1623" y="5005626"/>
            <a:ext cx="859393" cy="1375053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1718786" y="5177433"/>
            <a:ext cx="4064318" cy="2527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VRP с ограничением по времени</a:t>
            </a:r>
            <a:endParaRPr lang="en-US" sz="1550" dirty="0"/>
          </a:p>
        </p:txBody>
      </p:sp>
      <p:sp>
        <p:nvSpPr>
          <p:cNvPr id="13" name="Text 7"/>
          <p:cNvSpPr/>
          <p:nvPr/>
        </p:nvSpPr>
        <p:spPr>
          <a:xfrm>
            <a:off x="1718786" y="5533311"/>
            <a:ext cx="6823591" cy="5500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Учитываются временные ограничения на обслуживание клиентов, например, интервалы времени доставки.</a:t>
            </a:r>
            <a:endParaRPr lang="en-US" sz="1350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1623" y="6380678"/>
            <a:ext cx="859393" cy="1375053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1718786" y="6552486"/>
            <a:ext cx="4021455" cy="2527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VRP с ограничением по емкости</a:t>
            </a:r>
            <a:endParaRPr lang="en-US" sz="1550" dirty="0"/>
          </a:p>
        </p:txBody>
      </p:sp>
      <p:sp>
        <p:nvSpPr>
          <p:cNvPr id="16" name="Text 9"/>
          <p:cNvSpPr/>
          <p:nvPr/>
        </p:nvSpPr>
        <p:spPr>
          <a:xfrm>
            <a:off x="1718786" y="6908363"/>
            <a:ext cx="6823591" cy="5500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Учитывается ограниченная емкость транспортных средств, например, грузоподъемность.</a:t>
            </a:r>
            <a:endParaRPr lang="en-US" sz="13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11804" y="858258"/>
            <a:ext cx="7631906" cy="12706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000"/>
              </a:lnSpc>
              <a:buNone/>
            </a:pPr>
            <a:r>
              <a:rPr lang="en-US" sz="40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Математическая модель задачи CVRP</a:t>
            </a:r>
            <a:endParaRPr lang="en-US" sz="4000" dirty="0"/>
          </a:p>
        </p:txBody>
      </p:sp>
      <p:sp>
        <p:nvSpPr>
          <p:cNvPr id="4" name="Text 1"/>
          <p:cNvSpPr/>
          <p:nvPr/>
        </p:nvSpPr>
        <p:spPr>
          <a:xfrm>
            <a:off x="811804" y="2452862"/>
            <a:ext cx="7631906" cy="10372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Задача CVRP (Capacitated Vehicle Routing Problem) является вариацией VRP, которая включает в себя ограничение по емкости транспортных средств.</a:t>
            </a:r>
            <a:endParaRPr lang="en-US" sz="1700" dirty="0"/>
          </a:p>
        </p:txBody>
      </p:sp>
      <p:sp>
        <p:nvSpPr>
          <p:cNvPr id="5" name="Shape 2"/>
          <p:cNvSpPr/>
          <p:nvPr/>
        </p:nvSpPr>
        <p:spPr>
          <a:xfrm>
            <a:off x="811804" y="3733142"/>
            <a:ext cx="7631906" cy="3604260"/>
          </a:xfrm>
          <a:prstGeom prst="roundRect">
            <a:avLst>
              <a:gd name="adj" fmla="val 899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6" name="Shape 3"/>
          <p:cNvSpPr/>
          <p:nvPr/>
        </p:nvSpPr>
        <p:spPr>
          <a:xfrm>
            <a:off x="819424" y="3740762"/>
            <a:ext cx="7616666" cy="131159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7" name="Text 4"/>
          <p:cNvSpPr/>
          <p:nvPr/>
        </p:nvSpPr>
        <p:spPr>
          <a:xfrm>
            <a:off x="1035403" y="3877922"/>
            <a:ext cx="3372564" cy="3457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Переменные:</a:t>
            </a:r>
            <a:endParaRPr lang="en-US" sz="1700" dirty="0"/>
          </a:p>
        </p:txBody>
      </p:sp>
      <p:sp>
        <p:nvSpPr>
          <p:cNvPr id="8" name="Text 5"/>
          <p:cNvSpPr/>
          <p:nvPr/>
        </p:nvSpPr>
        <p:spPr>
          <a:xfrm>
            <a:off x="4847546" y="3877922"/>
            <a:ext cx="3372564" cy="10372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xij = 1, если транспортное средство проходит по дуге (i, j), и 0 в противном случае.</a:t>
            </a:r>
            <a:endParaRPr lang="en-US" sz="1700" dirty="0"/>
          </a:p>
        </p:txBody>
      </p:sp>
      <p:sp>
        <p:nvSpPr>
          <p:cNvPr id="9" name="Shape 6"/>
          <p:cNvSpPr/>
          <p:nvPr/>
        </p:nvSpPr>
        <p:spPr>
          <a:xfrm>
            <a:off x="819424" y="5052354"/>
            <a:ext cx="7616666" cy="131159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10" name="Text 7"/>
          <p:cNvSpPr/>
          <p:nvPr/>
        </p:nvSpPr>
        <p:spPr>
          <a:xfrm>
            <a:off x="1035403" y="5189514"/>
            <a:ext cx="3372564" cy="3457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Ограничения:</a:t>
            </a:r>
            <a:endParaRPr lang="en-US" sz="1700" dirty="0"/>
          </a:p>
        </p:txBody>
      </p:sp>
      <p:sp>
        <p:nvSpPr>
          <p:cNvPr id="11" name="Text 8"/>
          <p:cNvSpPr/>
          <p:nvPr/>
        </p:nvSpPr>
        <p:spPr>
          <a:xfrm>
            <a:off x="4847546" y="5189514"/>
            <a:ext cx="3372564" cy="10372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Каждое транспортное средство должно выехать из депо и вернуться обратно.</a:t>
            </a:r>
            <a:endParaRPr lang="en-US" sz="1700" dirty="0"/>
          </a:p>
        </p:txBody>
      </p:sp>
      <p:sp>
        <p:nvSpPr>
          <p:cNvPr id="12" name="Shape 9"/>
          <p:cNvSpPr/>
          <p:nvPr/>
        </p:nvSpPr>
        <p:spPr>
          <a:xfrm>
            <a:off x="819424" y="6363947"/>
            <a:ext cx="7616666" cy="96583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13" name="Text 10"/>
          <p:cNvSpPr/>
          <p:nvPr/>
        </p:nvSpPr>
        <p:spPr>
          <a:xfrm>
            <a:off x="1035403" y="6501107"/>
            <a:ext cx="3372564" cy="3457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Целевая функция:</a:t>
            </a:r>
            <a:endParaRPr lang="en-US" sz="1700" dirty="0"/>
          </a:p>
        </p:txBody>
      </p:sp>
      <p:sp>
        <p:nvSpPr>
          <p:cNvPr id="14" name="Text 11"/>
          <p:cNvSpPr/>
          <p:nvPr/>
        </p:nvSpPr>
        <p:spPr>
          <a:xfrm>
            <a:off x="4847546" y="6501107"/>
            <a:ext cx="3372564" cy="6915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Минимизация общей протяженности маршрутов.</a:t>
            </a:r>
            <a:endParaRPr lang="en-US" sz="17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5210" y="838557"/>
            <a:ext cx="11933039" cy="6474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Реализация </a:t>
            </a:r>
            <a:r>
              <a:rPr lang="en-US" sz="4050" b="1" dirty="0" err="1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муравьиного</a:t>
            </a:r>
            <a:r>
              <a:rPr lang="en-US" sz="40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 </a:t>
            </a:r>
            <a:r>
              <a:rPr lang="en-US" sz="4050" b="1" dirty="0" err="1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алгоритма</a:t>
            </a:r>
            <a:r>
              <a:rPr lang="ru-RU" sz="40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 Через </a:t>
            </a:r>
            <a:r>
              <a:rPr lang="en-US" sz="40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(ACO)</a:t>
            </a:r>
            <a:endParaRPr lang="en-US" sz="4050" dirty="0"/>
          </a:p>
        </p:txBody>
      </p:sp>
      <p:sp>
        <p:nvSpPr>
          <p:cNvPr id="3" name="Shape 1"/>
          <p:cNvSpPr/>
          <p:nvPr/>
        </p:nvSpPr>
        <p:spPr>
          <a:xfrm>
            <a:off x="7303770" y="1900357"/>
            <a:ext cx="22860" cy="5490686"/>
          </a:xfrm>
          <a:prstGeom prst="roundRect">
            <a:avLst>
              <a:gd name="adj" fmla="val 135964"/>
            </a:avLst>
          </a:prstGeom>
          <a:solidFill>
            <a:srgbClr val="5C4E69"/>
          </a:solidFill>
          <a:ln/>
        </p:spPr>
        <p:txBody>
          <a:bodyPr/>
          <a:lstStyle/>
          <a:p>
            <a:endParaRPr lang="en-AT"/>
          </a:p>
        </p:txBody>
      </p:sp>
      <p:sp>
        <p:nvSpPr>
          <p:cNvPr id="4" name="Shape 2"/>
          <p:cNvSpPr/>
          <p:nvPr/>
        </p:nvSpPr>
        <p:spPr>
          <a:xfrm>
            <a:off x="6483370" y="2354937"/>
            <a:ext cx="621625" cy="22860"/>
          </a:xfrm>
          <a:prstGeom prst="roundRect">
            <a:avLst>
              <a:gd name="adj" fmla="val 135964"/>
            </a:avLst>
          </a:prstGeom>
          <a:solidFill>
            <a:srgbClr val="5C4E69"/>
          </a:solidFill>
          <a:ln/>
        </p:spPr>
        <p:txBody>
          <a:bodyPr/>
          <a:lstStyle/>
          <a:p>
            <a:endParaRPr lang="en-AT"/>
          </a:p>
        </p:txBody>
      </p:sp>
      <p:sp>
        <p:nvSpPr>
          <p:cNvPr id="5" name="Shape 3"/>
          <p:cNvSpPr/>
          <p:nvPr/>
        </p:nvSpPr>
        <p:spPr>
          <a:xfrm>
            <a:off x="7082135" y="2133362"/>
            <a:ext cx="466130" cy="466130"/>
          </a:xfrm>
          <a:prstGeom prst="roundRect">
            <a:avLst>
              <a:gd name="adj" fmla="val 6668"/>
            </a:avLst>
          </a:prstGeom>
          <a:solidFill>
            <a:srgbClr val="433550"/>
          </a:solidFill>
          <a:ln/>
        </p:spPr>
        <p:txBody>
          <a:bodyPr/>
          <a:lstStyle/>
          <a:p>
            <a:endParaRPr lang="en-AT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9764" y="2172117"/>
            <a:ext cx="310753" cy="388501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2323981" y="2107525"/>
            <a:ext cx="3955256" cy="3236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Инициализация феромонов</a:t>
            </a:r>
            <a:endParaRPr lang="en-US" sz="2000" dirty="0"/>
          </a:p>
        </p:txBody>
      </p:sp>
      <p:sp>
        <p:nvSpPr>
          <p:cNvPr id="8" name="Text 5"/>
          <p:cNvSpPr/>
          <p:nvPr/>
        </p:nvSpPr>
        <p:spPr>
          <a:xfrm>
            <a:off x="725210" y="2555438"/>
            <a:ext cx="5554028" cy="6629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600"/>
              </a:lnSpc>
              <a:buNone/>
            </a:pPr>
            <a:r>
              <a:rPr lang="en-US" sz="16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Установка начального уровня феромонов на всех ребрах графа.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7525405" y="3390900"/>
            <a:ext cx="621625" cy="22860"/>
          </a:xfrm>
          <a:prstGeom prst="roundRect">
            <a:avLst>
              <a:gd name="adj" fmla="val 135964"/>
            </a:avLst>
          </a:prstGeom>
          <a:solidFill>
            <a:srgbClr val="5C4E69"/>
          </a:solidFill>
          <a:ln/>
        </p:spPr>
        <p:txBody>
          <a:bodyPr/>
          <a:lstStyle/>
          <a:p>
            <a:endParaRPr lang="en-AT"/>
          </a:p>
        </p:txBody>
      </p:sp>
      <p:sp>
        <p:nvSpPr>
          <p:cNvPr id="10" name="Shape 7"/>
          <p:cNvSpPr/>
          <p:nvPr/>
        </p:nvSpPr>
        <p:spPr>
          <a:xfrm>
            <a:off x="7082135" y="3169325"/>
            <a:ext cx="466130" cy="466130"/>
          </a:xfrm>
          <a:prstGeom prst="roundRect">
            <a:avLst>
              <a:gd name="adj" fmla="val 6668"/>
            </a:avLst>
          </a:prstGeom>
          <a:solidFill>
            <a:srgbClr val="433550"/>
          </a:solidFill>
          <a:ln/>
        </p:spPr>
        <p:txBody>
          <a:bodyPr/>
          <a:lstStyle/>
          <a:p>
            <a:endParaRPr lang="en-AT"/>
          </a:p>
        </p:txBody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9764" y="3208080"/>
            <a:ext cx="310753" cy="388501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8351163" y="3143488"/>
            <a:ext cx="3314938" cy="3236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Построение маршрутов</a:t>
            </a:r>
            <a:endParaRPr lang="en-US" sz="2000" dirty="0"/>
          </a:p>
        </p:txBody>
      </p:sp>
      <p:sp>
        <p:nvSpPr>
          <p:cNvPr id="13" name="Text 9"/>
          <p:cNvSpPr/>
          <p:nvPr/>
        </p:nvSpPr>
        <p:spPr>
          <a:xfrm>
            <a:off x="8351163" y="3591401"/>
            <a:ext cx="5554028" cy="6629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Муравьи строят маршруты, выбирая ребра с учетом уровня феромонов и эвристической информации.</a:t>
            </a:r>
            <a:endParaRPr lang="en-US" sz="1600" dirty="0"/>
          </a:p>
        </p:txBody>
      </p:sp>
      <p:sp>
        <p:nvSpPr>
          <p:cNvPr id="14" name="Shape 10"/>
          <p:cNvSpPr/>
          <p:nvPr/>
        </p:nvSpPr>
        <p:spPr>
          <a:xfrm>
            <a:off x="6483370" y="4323278"/>
            <a:ext cx="621625" cy="22860"/>
          </a:xfrm>
          <a:prstGeom prst="roundRect">
            <a:avLst>
              <a:gd name="adj" fmla="val 135964"/>
            </a:avLst>
          </a:prstGeom>
          <a:solidFill>
            <a:srgbClr val="5C4E69"/>
          </a:solidFill>
          <a:ln/>
        </p:spPr>
        <p:txBody>
          <a:bodyPr/>
          <a:lstStyle/>
          <a:p>
            <a:endParaRPr lang="en-AT"/>
          </a:p>
        </p:txBody>
      </p:sp>
      <p:sp>
        <p:nvSpPr>
          <p:cNvPr id="15" name="Shape 11"/>
          <p:cNvSpPr/>
          <p:nvPr/>
        </p:nvSpPr>
        <p:spPr>
          <a:xfrm>
            <a:off x="7082135" y="4101703"/>
            <a:ext cx="466130" cy="466130"/>
          </a:xfrm>
          <a:prstGeom prst="roundRect">
            <a:avLst>
              <a:gd name="adj" fmla="val 6668"/>
            </a:avLst>
          </a:prstGeom>
          <a:solidFill>
            <a:srgbClr val="433550"/>
          </a:solidFill>
          <a:ln/>
        </p:spPr>
        <p:txBody>
          <a:bodyPr/>
          <a:lstStyle/>
          <a:p>
            <a:endParaRPr lang="en-AT"/>
          </a:p>
        </p:txBody>
      </p:sp>
      <p:pic>
        <p:nvPicPr>
          <p:cNvPr id="1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59764" y="4140458"/>
            <a:ext cx="310753" cy="388501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2895243" y="4075867"/>
            <a:ext cx="3383994" cy="3236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Обновление феромонов</a:t>
            </a:r>
            <a:endParaRPr lang="en-US" sz="2000" dirty="0"/>
          </a:p>
        </p:txBody>
      </p:sp>
      <p:sp>
        <p:nvSpPr>
          <p:cNvPr id="18" name="Text 13"/>
          <p:cNvSpPr/>
          <p:nvPr/>
        </p:nvSpPr>
        <p:spPr>
          <a:xfrm>
            <a:off x="725210" y="4523780"/>
            <a:ext cx="5554028" cy="6629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600"/>
              </a:lnSpc>
              <a:buNone/>
            </a:pPr>
            <a:r>
              <a:rPr lang="en-US" sz="16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Увеличение уровня феромонов на ребрах, входящих в лучшие маршруты, и уменьшение на остальных.</a:t>
            </a:r>
            <a:endParaRPr lang="en-US" sz="1600" dirty="0"/>
          </a:p>
        </p:txBody>
      </p:sp>
      <p:sp>
        <p:nvSpPr>
          <p:cNvPr id="19" name="Shape 14"/>
          <p:cNvSpPr/>
          <p:nvPr/>
        </p:nvSpPr>
        <p:spPr>
          <a:xfrm>
            <a:off x="7525405" y="5255657"/>
            <a:ext cx="621625" cy="22860"/>
          </a:xfrm>
          <a:prstGeom prst="roundRect">
            <a:avLst>
              <a:gd name="adj" fmla="val 135964"/>
            </a:avLst>
          </a:prstGeom>
          <a:solidFill>
            <a:srgbClr val="5C4E69"/>
          </a:solidFill>
          <a:ln/>
        </p:spPr>
        <p:txBody>
          <a:bodyPr/>
          <a:lstStyle/>
          <a:p>
            <a:endParaRPr lang="en-AT"/>
          </a:p>
        </p:txBody>
      </p:sp>
      <p:sp>
        <p:nvSpPr>
          <p:cNvPr id="20" name="Shape 15"/>
          <p:cNvSpPr/>
          <p:nvPr/>
        </p:nvSpPr>
        <p:spPr>
          <a:xfrm>
            <a:off x="7082135" y="5034082"/>
            <a:ext cx="466130" cy="466130"/>
          </a:xfrm>
          <a:prstGeom prst="roundRect">
            <a:avLst>
              <a:gd name="adj" fmla="val 6668"/>
            </a:avLst>
          </a:prstGeom>
          <a:solidFill>
            <a:srgbClr val="433550"/>
          </a:solidFill>
          <a:ln/>
        </p:spPr>
        <p:txBody>
          <a:bodyPr/>
          <a:lstStyle/>
          <a:p>
            <a:endParaRPr lang="en-AT"/>
          </a:p>
        </p:txBody>
      </p:sp>
      <p:pic>
        <p:nvPicPr>
          <p:cNvPr id="2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59764" y="5072836"/>
            <a:ext cx="310753" cy="388501"/>
          </a:xfrm>
          <a:prstGeom prst="rect">
            <a:avLst/>
          </a:prstGeom>
        </p:spPr>
      </p:pic>
      <p:sp>
        <p:nvSpPr>
          <p:cNvPr id="22" name="Text 16"/>
          <p:cNvSpPr/>
          <p:nvPr/>
        </p:nvSpPr>
        <p:spPr>
          <a:xfrm>
            <a:off x="8351163" y="5008245"/>
            <a:ext cx="2590086" cy="3236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Итерации</a:t>
            </a:r>
            <a:endParaRPr lang="en-US" sz="2000" dirty="0"/>
          </a:p>
        </p:txBody>
      </p:sp>
      <p:sp>
        <p:nvSpPr>
          <p:cNvPr id="23" name="Text 17"/>
          <p:cNvSpPr/>
          <p:nvPr/>
        </p:nvSpPr>
        <p:spPr>
          <a:xfrm>
            <a:off x="8351163" y="5456158"/>
            <a:ext cx="5554028" cy="6629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Повторение этапов построения и обновления феромонов до достижения критерия остановки.</a:t>
            </a:r>
            <a:endParaRPr lang="en-US" sz="1600" dirty="0"/>
          </a:p>
        </p:txBody>
      </p:sp>
      <p:sp>
        <p:nvSpPr>
          <p:cNvPr id="24" name="Shape 18"/>
          <p:cNvSpPr/>
          <p:nvPr/>
        </p:nvSpPr>
        <p:spPr>
          <a:xfrm>
            <a:off x="6483370" y="6188035"/>
            <a:ext cx="621625" cy="22860"/>
          </a:xfrm>
          <a:prstGeom prst="roundRect">
            <a:avLst>
              <a:gd name="adj" fmla="val 135964"/>
            </a:avLst>
          </a:prstGeom>
          <a:solidFill>
            <a:srgbClr val="5C4E69"/>
          </a:solidFill>
          <a:ln/>
        </p:spPr>
        <p:txBody>
          <a:bodyPr/>
          <a:lstStyle/>
          <a:p>
            <a:endParaRPr lang="en-AT"/>
          </a:p>
        </p:txBody>
      </p:sp>
      <p:sp>
        <p:nvSpPr>
          <p:cNvPr id="25" name="Shape 19"/>
          <p:cNvSpPr/>
          <p:nvPr/>
        </p:nvSpPr>
        <p:spPr>
          <a:xfrm>
            <a:off x="7082135" y="5966460"/>
            <a:ext cx="466130" cy="466130"/>
          </a:xfrm>
          <a:prstGeom prst="roundRect">
            <a:avLst>
              <a:gd name="adj" fmla="val 6668"/>
            </a:avLst>
          </a:prstGeom>
          <a:solidFill>
            <a:srgbClr val="433550"/>
          </a:solidFill>
          <a:ln/>
        </p:spPr>
        <p:txBody>
          <a:bodyPr/>
          <a:lstStyle/>
          <a:p>
            <a:endParaRPr lang="en-AT"/>
          </a:p>
        </p:txBody>
      </p:sp>
      <p:pic>
        <p:nvPicPr>
          <p:cNvPr id="2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59764" y="6005215"/>
            <a:ext cx="310753" cy="388501"/>
          </a:xfrm>
          <a:prstGeom prst="rect">
            <a:avLst/>
          </a:prstGeom>
        </p:spPr>
      </p:pic>
      <p:sp>
        <p:nvSpPr>
          <p:cNvPr id="27" name="Text 20"/>
          <p:cNvSpPr/>
          <p:nvPr/>
        </p:nvSpPr>
        <p:spPr>
          <a:xfrm>
            <a:off x="3689152" y="5940623"/>
            <a:ext cx="2590086" cy="3236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Завершение</a:t>
            </a:r>
            <a:endParaRPr lang="en-US" sz="2000" dirty="0"/>
          </a:p>
        </p:txBody>
      </p:sp>
      <p:sp>
        <p:nvSpPr>
          <p:cNvPr id="28" name="Text 21"/>
          <p:cNvSpPr/>
          <p:nvPr/>
        </p:nvSpPr>
        <p:spPr>
          <a:xfrm>
            <a:off x="725210" y="6388537"/>
            <a:ext cx="5554028" cy="3314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600"/>
              </a:lnSpc>
              <a:buNone/>
            </a:pPr>
            <a:r>
              <a:rPr lang="en-US" sz="16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Выбор лучшего маршрута, найденного в ходе итераций.</a:t>
            </a:r>
            <a:endParaRPr lang="en-US" sz="1600" dirty="0"/>
          </a:p>
        </p:txBody>
      </p:sp>
      <p:sp>
        <p:nvSpPr>
          <p:cNvPr id="29" name="Прямоугольник: скругленные углы 28">
            <a:extLst>
              <a:ext uri="{FF2B5EF4-FFF2-40B4-BE49-F238E27FC236}">
                <a16:creationId xmlns:a16="http://schemas.microsoft.com/office/drawing/2014/main" id="{421504A2-2C08-1EB9-AACA-5DF88E9ECE78}"/>
              </a:ext>
            </a:extLst>
          </p:cNvPr>
          <p:cNvSpPr/>
          <p:nvPr/>
        </p:nvSpPr>
        <p:spPr>
          <a:xfrm>
            <a:off x="12344021" y="7108345"/>
            <a:ext cx="2252546" cy="1070517"/>
          </a:xfrm>
          <a:prstGeom prst="roundRect">
            <a:avLst/>
          </a:prstGeom>
          <a:solidFill>
            <a:srgbClr val="112836"/>
          </a:solidFill>
          <a:ln>
            <a:solidFill>
              <a:srgbClr val="1128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5667" y="710327"/>
            <a:ext cx="7844552" cy="5139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00"/>
              </a:lnSpc>
              <a:buNone/>
            </a:pPr>
            <a:r>
              <a:rPr lang="en-US" sz="320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Практическая реализация проекта</a:t>
            </a:r>
            <a:endParaRPr lang="en-US" sz="3200" dirty="0"/>
          </a:p>
        </p:txBody>
      </p:sp>
      <p:sp>
        <p:nvSpPr>
          <p:cNvPr id="4" name="Shape 1"/>
          <p:cNvSpPr/>
          <p:nvPr/>
        </p:nvSpPr>
        <p:spPr>
          <a:xfrm>
            <a:off x="575667" y="1471017"/>
            <a:ext cx="7992666" cy="947618"/>
          </a:xfrm>
          <a:prstGeom prst="roundRect">
            <a:avLst>
              <a:gd name="adj" fmla="val 2604"/>
            </a:avLst>
          </a:prstGeom>
          <a:solidFill>
            <a:srgbClr val="433550"/>
          </a:solidFill>
          <a:ln/>
        </p:spPr>
        <p:txBody>
          <a:bodyPr/>
          <a:lstStyle/>
          <a:p>
            <a:endParaRPr lang="en-AT"/>
          </a:p>
        </p:txBody>
      </p:sp>
      <p:sp>
        <p:nvSpPr>
          <p:cNvPr id="5" name="Text 2"/>
          <p:cNvSpPr/>
          <p:nvPr/>
        </p:nvSpPr>
        <p:spPr>
          <a:xfrm>
            <a:off x="740093" y="1635443"/>
            <a:ext cx="2056209" cy="256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Pandas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740093" y="1990963"/>
            <a:ext cx="7663815" cy="2632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Используется для работы с табличными данными и их анализа.</a:t>
            </a:r>
            <a:endParaRPr lang="en-US" sz="1250" dirty="0"/>
          </a:p>
        </p:txBody>
      </p:sp>
      <p:sp>
        <p:nvSpPr>
          <p:cNvPr id="7" name="Shape 4"/>
          <p:cNvSpPr/>
          <p:nvPr/>
        </p:nvSpPr>
        <p:spPr>
          <a:xfrm>
            <a:off x="575667" y="2583061"/>
            <a:ext cx="7992666" cy="947618"/>
          </a:xfrm>
          <a:prstGeom prst="roundRect">
            <a:avLst>
              <a:gd name="adj" fmla="val 2604"/>
            </a:avLst>
          </a:prstGeom>
          <a:solidFill>
            <a:srgbClr val="433550"/>
          </a:solidFill>
          <a:ln/>
        </p:spPr>
        <p:txBody>
          <a:bodyPr/>
          <a:lstStyle/>
          <a:p>
            <a:endParaRPr lang="en-AT"/>
          </a:p>
        </p:txBody>
      </p:sp>
      <p:sp>
        <p:nvSpPr>
          <p:cNvPr id="8" name="Text 5"/>
          <p:cNvSpPr/>
          <p:nvPr/>
        </p:nvSpPr>
        <p:spPr>
          <a:xfrm>
            <a:off x="740093" y="2747486"/>
            <a:ext cx="2056209" cy="256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NumPy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740093" y="3103007"/>
            <a:ext cx="7663815" cy="2632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Применяется для выполнения математических операций и работы с массивами.</a:t>
            </a:r>
            <a:endParaRPr lang="en-US" sz="1250" dirty="0"/>
          </a:p>
        </p:txBody>
      </p:sp>
      <p:sp>
        <p:nvSpPr>
          <p:cNvPr id="10" name="Shape 7"/>
          <p:cNvSpPr/>
          <p:nvPr/>
        </p:nvSpPr>
        <p:spPr>
          <a:xfrm>
            <a:off x="575667" y="3695105"/>
            <a:ext cx="7992666" cy="947618"/>
          </a:xfrm>
          <a:prstGeom prst="roundRect">
            <a:avLst>
              <a:gd name="adj" fmla="val 2604"/>
            </a:avLst>
          </a:prstGeom>
          <a:solidFill>
            <a:srgbClr val="433550"/>
          </a:solidFill>
          <a:ln/>
        </p:spPr>
        <p:txBody>
          <a:bodyPr/>
          <a:lstStyle/>
          <a:p>
            <a:endParaRPr lang="en-AT"/>
          </a:p>
        </p:txBody>
      </p:sp>
      <p:sp>
        <p:nvSpPr>
          <p:cNvPr id="11" name="Text 8"/>
          <p:cNvSpPr/>
          <p:nvPr/>
        </p:nvSpPr>
        <p:spPr>
          <a:xfrm>
            <a:off x="740093" y="3859530"/>
            <a:ext cx="2056209" cy="256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Matplotlib, Seaborn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740093" y="4215051"/>
            <a:ext cx="7663815" cy="2632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Используются для визуализации данных и создания графиков.</a:t>
            </a:r>
            <a:endParaRPr lang="en-US" sz="1250" dirty="0"/>
          </a:p>
        </p:txBody>
      </p:sp>
      <p:sp>
        <p:nvSpPr>
          <p:cNvPr id="13" name="Shape 10"/>
          <p:cNvSpPr/>
          <p:nvPr/>
        </p:nvSpPr>
        <p:spPr>
          <a:xfrm>
            <a:off x="575667" y="4807148"/>
            <a:ext cx="7992666" cy="947618"/>
          </a:xfrm>
          <a:prstGeom prst="roundRect">
            <a:avLst>
              <a:gd name="adj" fmla="val 2604"/>
            </a:avLst>
          </a:prstGeom>
          <a:solidFill>
            <a:srgbClr val="433550"/>
          </a:solidFill>
          <a:ln/>
        </p:spPr>
        <p:txBody>
          <a:bodyPr/>
          <a:lstStyle/>
          <a:p>
            <a:endParaRPr lang="en-AT"/>
          </a:p>
        </p:txBody>
      </p:sp>
      <p:sp>
        <p:nvSpPr>
          <p:cNvPr id="14" name="Text 11"/>
          <p:cNvSpPr/>
          <p:nvPr/>
        </p:nvSpPr>
        <p:spPr>
          <a:xfrm>
            <a:off x="740093" y="4971574"/>
            <a:ext cx="2056209" cy="256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Folium, Plotly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740093" y="5327094"/>
            <a:ext cx="7663815" cy="2632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Применяются для создания интерактивных карт и визуализации маршрутов.</a:t>
            </a:r>
            <a:endParaRPr lang="en-US" sz="1250" dirty="0"/>
          </a:p>
        </p:txBody>
      </p:sp>
      <p:sp>
        <p:nvSpPr>
          <p:cNvPr id="16" name="Text 13"/>
          <p:cNvSpPr/>
          <p:nvPr/>
        </p:nvSpPr>
        <p:spPr>
          <a:xfrm>
            <a:off x="575667" y="5939790"/>
            <a:ext cx="7992666" cy="15794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Для практической реализации проекта используются различные библиотеки Python, такие как Pandas, NumPy, Matplotlib, Seaborn, Folium, Plotly, OSMnx, NetworkX. Эти библиотеки позволяют эффективно обрабатывать данные, визуализировать результаты и создавать интерактивные карты. Основные этапы работы кода включают импорт библиотек, создание класса AntCVRP, загрузку данных, визуализацию данных на карте, создание графа дорожной сети и решение задачи маршрутизации с использованием ACO.</a:t>
            </a:r>
            <a:endParaRPr lang="en-US" sz="12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438" row="1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ABE355D2-CF8D-4378-B255-C5344F2B4731}">
  <we:reference id="wa200005566" version="3.0.0.2" store="ru-RU" storeType="OMEX"/>
  <we:alternateReferences>
    <we:reference id="wa200005566" version="3.0.0.2" store="wa200005566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235</TotalTime>
  <Words>882</Words>
  <Application>Microsoft Office PowerPoint</Application>
  <PresentationFormat>Произвольный</PresentationFormat>
  <Paragraphs>105</Paragraphs>
  <Slides>12</Slides>
  <Notes>10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9" baseType="lpstr">
      <vt:lpstr>Inconsolata Bold</vt:lpstr>
      <vt:lpstr>Times New Roman</vt:lpstr>
      <vt:lpstr>Arial</vt:lpstr>
      <vt:lpstr>Unbounded</vt:lpstr>
      <vt:lpstr>Cabin</vt:lpstr>
      <vt:lpstr>Fira Sans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Эмиль Хамидуллин</cp:lastModifiedBy>
  <cp:revision>12</cp:revision>
  <dcterms:created xsi:type="dcterms:W3CDTF">2024-11-10T14:51:02Z</dcterms:created>
  <dcterms:modified xsi:type="dcterms:W3CDTF">2025-03-22T18:46:13Z</dcterms:modified>
</cp:coreProperties>
</file>